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5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8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089A7B-B15B-AB08-4B2D-715C5845A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5E2B1EF-95B0-3234-D9DB-37C8376BB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7485F27-DFAB-1EE4-06BE-02F6E6E7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E64F5FD-3B9C-BDE1-2663-8A0A7BDC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F7B1172-5E09-3851-7B07-1E1B7E30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35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DE1A50-8A4B-437D-3585-6692200B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A663AF4-425A-E9C8-09C9-CFD301232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AA1CADE-613F-78A9-B76B-0CE7E77D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636FE99-BFD6-8B17-185A-EAB061B2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E3D6A5C-8E45-2384-5B88-F451A0F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0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0EF071B-9853-7802-88E8-745779AF7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5ACC8D0-1C97-904F-C841-EA0EBA06E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CE15D21-C068-AF87-F061-00BAF41F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7227044-55F3-4048-8026-4FA1FA3A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40419A1-CBB5-AA13-CED2-79CEBB1B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4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AB414A-9558-12D5-B50A-ED337666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02C817A-51DB-B8E3-6192-E87D564A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8D346D-204C-155E-7403-D599050E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1605381-02EA-FBC3-ACBE-121F3186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2413653-8D0D-BBAC-99DA-AAF000D6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09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D279AC-89C3-2C4B-6796-8C7B1F6B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140D83F-D78E-C89A-71A3-836EE876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26E72FC-7546-F92F-CBA4-05F0EFAB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4D75F66-F695-9FF3-6B11-78363A33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3F10A45-49E9-695E-C113-B821EBE0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82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62C072-4AD7-6046-E56E-AC0FA65F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A1B0461-B85E-54BC-AD82-D8D2F759A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34CEDA7-25C2-D38A-5B3B-634A5386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2686F32-9799-25E0-FD34-53C64E6C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1354702-425D-38BB-D513-4BF764B5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89E977F-EE7F-EA21-18FF-3239E853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24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173513-9DFD-C7EE-A46D-46212F85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528F9F8-9430-6A65-CDF7-0BC621AD2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E6B0CA6-44A1-D20A-BBB6-F349C3EF6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4F1A91-8798-E3F0-D8B7-4A8E57161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8D0969A6-D45E-7341-A771-C6DF95BF3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5EB1486-8219-E936-A6AA-9538BEEB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AA04F1B-0543-EAD7-F74B-16D90A8D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AD4A8C0-0749-8D00-3100-6D3FD24B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6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D7741D-ECEC-11C4-005E-ED801E61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F79354-CCCF-9BCF-B0A7-22548F18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8D1578C3-E8FB-9499-EAEB-544258A9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8E16EA6-A622-FD1B-6AA5-1D06AA2F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2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478E373B-8341-BC22-A2BA-5D9D4CD5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4D08D7A-1F23-5108-7B86-A25D4FFF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B268A05-9F19-6BE5-31B6-68A85863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3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3C7224-29A9-1B39-4755-2A698049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07FC30-7B55-E0D7-920E-BEFF8FF9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3E2372C-CDAB-BED4-8D92-CCD31FB30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5714C47-779B-82A1-31C4-4366ABE1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9BECF77-F84F-E08A-709C-480B37D2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106B5A0-1891-3D7C-E3B8-E08FEF4C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59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07EE97-83D3-A937-69AB-A57BC787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017FA584-B544-3988-BBA2-38A5B05FE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32D500F-168E-3394-15AD-4D4C66B4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7C95DBD-A239-6E39-4F26-BFF3EFCA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4A63870-C357-DCE2-2827-EFDB11A4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D4F8A01-1722-49D3-780B-411BC4F9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05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F103F60-8164-0E8D-3FD3-9B62B187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0134C6B-CA7D-959D-9460-0E687CAA7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1242360-0850-0420-8245-FEA4D7C6C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0039-BF1F-4479-8C73-98B6379F9E3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397CACE-931C-25E4-FEA2-777EA42FD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9F05979-9BC3-965F-D2DA-523C23CE6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4BD3-4DC0-4D4E-9FC9-D4665606C5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t24.ceskatelevize.cz/domaci/3535215-mladistvych-zavislych-na-kratomu-pribyva-utraceji-tisice-konci-v-nemocnici-j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080BB3B7-5B36-5839-8BB7-9625C30D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36" y="456986"/>
            <a:ext cx="7924800" cy="59436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681BBF7-A5DE-97FA-57D2-9ABFD874C0C0}"/>
              </a:ext>
            </a:extLst>
          </p:cNvPr>
          <p:cNvSpPr txBox="1"/>
          <p:nvPr/>
        </p:nvSpPr>
        <p:spPr>
          <a:xfrm>
            <a:off x="8473090" y="6488027"/>
            <a:ext cx="371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Bc. Martina </a:t>
            </a:r>
            <a:r>
              <a:rPr lang="cs-CZ" dirty="0" smtClean="0">
                <a:solidFill>
                  <a:schemeClr val="bg1"/>
                </a:solidFill>
              </a:rPr>
              <a:t>Šitinová  (ZŠ Štefánikova)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4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4C577F7-260C-C644-0313-01C9ABEE1CF6}"/>
              </a:ext>
            </a:extLst>
          </p:cNvPr>
          <p:cNvSpPr txBox="1"/>
          <p:nvPr/>
        </p:nvSpPr>
        <p:spPr>
          <a:xfrm>
            <a:off x="729673" y="445807"/>
            <a:ext cx="10797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2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Možná jste si v poslední době na sociálních sítích a internetu všimli časté propagace různě barevného prášku s tajemným názvem „</a:t>
            </a:r>
            <a:r>
              <a:rPr lang="cs-CZ" sz="2200" b="1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</a:t>
            </a:r>
            <a:r>
              <a:rPr lang="cs-CZ" sz="22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“.</a:t>
            </a:r>
            <a:endParaRPr lang="cs-CZ" sz="22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02C4486-B923-AF25-E594-996E30B73535}"/>
              </a:ext>
            </a:extLst>
          </p:cNvPr>
          <p:cNvSpPr txBox="1"/>
          <p:nvPr/>
        </p:nvSpPr>
        <p:spPr>
          <a:xfrm>
            <a:off x="461819" y="1584650"/>
            <a:ext cx="11379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neboli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Mitragyna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speciosa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je stálezelený strom příbuzný kávovníku, který roste v tropických oblastech jihovýchodní Asie jako je např. Thajsko, Indonésie, Barma nebo Malajsie. Můžeme najít zmínky o jeho použití v tradiční medicíně již z 19. století, ale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se také v některých těchto oblastech později používal i jako náhražka opiátů. Tento strom obvykle dorůstá do výšky 4-9 m a ke konzumaci se používají jeho listy a menší stonky. Usušené listy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kratomu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mohou být žvýkány, kouřeny nebo použity pro tvorbu extraktu. Usušený prášek se poté používá nejčastěji pro tvorbu nápoje, jehož účinky jsou podmíněny obsahem alkaloidů.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54815739-ED90-644C-C472-6AF765420421}"/>
              </a:ext>
            </a:extLst>
          </p:cNvPr>
          <p:cNvSpPr txBox="1"/>
          <p:nvPr/>
        </p:nvSpPr>
        <p:spPr>
          <a:xfrm>
            <a:off x="932873" y="6042861"/>
            <a:ext cx="10150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Jedná se tedy o mix mnoha různých látek s možnými biologickými účinky na náš organismus.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47FCE069-FE4C-B55B-1BCF-5E93F796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120" y="3429000"/>
            <a:ext cx="4129680" cy="23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0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DB8B8EC-A682-1AF5-26D7-BEE61E0A696F}"/>
              </a:ext>
            </a:extLst>
          </p:cNvPr>
          <p:cNvSpPr txBox="1"/>
          <p:nvPr/>
        </p:nvSpPr>
        <p:spPr>
          <a:xfrm>
            <a:off x="508000" y="455411"/>
            <a:ext cx="42210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Své příznivce si prášek našel i v Česku. Přírodní stimulant si však navzdory </a:t>
            </a:r>
            <a:r>
              <a:rPr lang="cs-CZ" sz="2000" dirty="0" err="1"/>
              <a:t>opioidním</a:t>
            </a:r>
            <a:r>
              <a:rPr lang="cs-CZ" sz="2000" dirty="0"/>
              <a:t> účinkům a riziku vzniku závislosti </a:t>
            </a:r>
            <a:r>
              <a:rPr lang="cs-CZ" sz="2000" b="1" dirty="0"/>
              <a:t>mohou koupit i děti</a:t>
            </a:r>
            <a:r>
              <a:rPr lang="cs-CZ" sz="2000" dirty="0"/>
              <a:t>. </a:t>
            </a:r>
            <a:r>
              <a:rPr lang="cs-CZ" sz="2000" b="1" dirty="0"/>
              <a:t>Stačí zajít k speciálnímu automatu, do trafiky nebo vyhledat internetový obchod.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0B2AF39A-ECAD-7ADB-5B83-88DCF9E73138}"/>
              </a:ext>
            </a:extLst>
          </p:cNvPr>
          <p:cNvSpPr txBox="1"/>
          <p:nvPr/>
        </p:nvSpPr>
        <p:spPr>
          <a:xfrm>
            <a:off x="6096000" y="421295"/>
            <a:ext cx="524625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000" b="0" i="0" dirty="0">
                <a:solidFill>
                  <a:srgbClr val="05171F"/>
                </a:solidFill>
                <a:effectLst/>
              </a:rPr>
              <a:t>Asi 150 metrů od žatecké speciální základní školy stojí u poloprázdného parkoviště na Kruhovém náměstí černý prodejní automat. Za sklem se nachází hnědé a stříbrné pytlíčky, které zdánlivě připomínají čaj. Jde však o 50gramové balíčky </a:t>
            </a:r>
            <a:r>
              <a:rPr lang="cs-CZ" sz="2000" b="0" i="0" dirty="0" err="1">
                <a:solidFill>
                  <a:srgbClr val="05171F"/>
                </a:solidFill>
                <a:effectLst/>
              </a:rPr>
              <a:t>kratomu</a:t>
            </a:r>
            <a:r>
              <a:rPr lang="cs-CZ" sz="2000" b="0" i="0" dirty="0">
                <a:solidFill>
                  <a:srgbClr val="05171F"/>
                </a:solidFill>
                <a:effectLst/>
              </a:rPr>
              <a:t>, přírodního stimulantu, který při vyšších dávkách může mít </a:t>
            </a:r>
            <a:r>
              <a:rPr lang="cs-CZ" sz="2000" b="0" i="0" dirty="0" err="1">
                <a:solidFill>
                  <a:srgbClr val="05171F"/>
                </a:solidFill>
                <a:effectLst/>
              </a:rPr>
              <a:t>opioidní</a:t>
            </a:r>
            <a:r>
              <a:rPr lang="cs-CZ" sz="2000" b="0" i="0" dirty="0">
                <a:solidFill>
                  <a:srgbClr val="05171F"/>
                </a:solidFill>
                <a:effectLst/>
              </a:rPr>
              <a:t> účinky a u kterého hrozí vznik závislosti. </a:t>
            </a:r>
          </a:p>
          <a:p>
            <a:pPr algn="just" fontAlgn="base"/>
            <a:r>
              <a:rPr lang="cs-CZ" sz="2000" b="0" i="0" dirty="0">
                <a:solidFill>
                  <a:srgbClr val="05171F"/>
                </a:solidFill>
                <a:effectLst/>
              </a:rPr>
              <a:t>Přestože </a:t>
            </a:r>
            <a:r>
              <a:rPr lang="cs-CZ" sz="2000" b="0" i="0" dirty="0" err="1">
                <a:solidFill>
                  <a:srgbClr val="05171F"/>
                </a:solidFill>
                <a:effectLst/>
              </a:rPr>
              <a:t>kratom</a:t>
            </a:r>
            <a:r>
              <a:rPr lang="cs-CZ" sz="2000" b="0" i="0" dirty="0">
                <a:solidFill>
                  <a:srgbClr val="05171F"/>
                </a:solidFill>
                <a:effectLst/>
              </a:rPr>
              <a:t> není v Česku schváleným výživovým doplňkem ani potravinou, obchodníci prášek určený ke konzumaci běžně prodávají. Produkt totiž vydávají za sběratelský předmět, který lze volně prodávat bez omezení. </a:t>
            </a:r>
            <a:r>
              <a:rPr lang="cs-CZ" sz="2000" b="1" i="0" dirty="0">
                <a:solidFill>
                  <a:srgbClr val="05171F"/>
                </a:solidFill>
                <a:effectLst/>
              </a:rPr>
              <a:t>"Momentálně si může pytlík </a:t>
            </a:r>
            <a:r>
              <a:rPr lang="cs-CZ" sz="2000" b="1" i="0" dirty="0" err="1">
                <a:solidFill>
                  <a:srgbClr val="05171F"/>
                </a:solidFill>
                <a:effectLst/>
              </a:rPr>
              <a:t>kratomu</a:t>
            </a:r>
            <a:r>
              <a:rPr lang="cs-CZ" sz="2000" b="1" i="0" dirty="0">
                <a:solidFill>
                  <a:srgbClr val="05171F"/>
                </a:solidFill>
                <a:effectLst/>
              </a:rPr>
              <a:t> koupit každý školák. Někteří distributoři toho dokonce zneužívají a kvůli vyššímu zisku umisťují automaty na jeho prodej v blízkosti škol a autobusových zastávek," </a:t>
            </a:r>
            <a:r>
              <a:rPr lang="cs-CZ" sz="2000" b="0" i="0" dirty="0">
                <a:solidFill>
                  <a:srgbClr val="05171F"/>
                </a:solidFill>
                <a:effectLst/>
              </a:rPr>
              <a:t>říká zakladatel </a:t>
            </a:r>
            <a:r>
              <a:rPr lang="cs-CZ" sz="2000" b="0" i="0" dirty="0" err="1">
                <a:solidFill>
                  <a:srgbClr val="05171F"/>
                </a:solidFill>
                <a:effectLst/>
              </a:rPr>
              <a:t>Česko-Slovenské</a:t>
            </a:r>
            <a:r>
              <a:rPr lang="cs-CZ" sz="2000" b="0" i="0" dirty="0">
                <a:solidFill>
                  <a:srgbClr val="05171F"/>
                </a:solidFill>
                <a:effectLst/>
              </a:rPr>
              <a:t> asociace za </a:t>
            </a:r>
            <a:r>
              <a:rPr lang="cs-CZ" sz="2000" b="0" i="0" dirty="0" err="1">
                <a:solidFill>
                  <a:srgbClr val="05171F"/>
                </a:solidFill>
                <a:effectLst/>
              </a:rPr>
              <a:t>kratom</a:t>
            </a:r>
            <a:r>
              <a:rPr lang="cs-CZ" sz="2000" b="0" i="0" dirty="0">
                <a:solidFill>
                  <a:srgbClr val="05171F"/>
                </a:solidFill>
                <a:effectLst/>
              </a:rPr>
              <a:t> Lukáš Pfeffer. 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22ADFEDE-A62E-FD08-692E-081808D6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6" y="3202333"/>
            <a:ext cx="5269741" cy="32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BC63400F-6DB6-EC91-A93A-7CAF1C2851FE}"/>
              </a:ext>
            </a:extLst>
          </p:cNvPr>
          <p:cNvSpPr txBox="1"/>
          <p:nvPr/>
        </p:nvSpPr>
        <p:spPr>
          <a:xfrm>
            <a:off x="360219" y="335845"/>
            <a:ext cx="1133301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Celkové účinky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kratomu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na lidský organismus poté musíme rozlišit dle použité dávky. </a:t>
            </a:r>
          </a:p>
          <a:p>
            <a:pPr algn="just" fontAlgn="base"/>
            <a:endParaRPr lang="cs-CZ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 algn="just" fontAlgn="base"/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Nižší dávky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, zhruba 1-5 gramů sušených listů,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způsobují silný stimulační efekt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I proto se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u mužů v asijských zemí tradičně používá ke zlepšení pracovní výkonnosti. Při pozření listů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kratomu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můžeme očekávat první účinky po cca 10 minutách a po 30-60 minutách se dostaví jeho plné účinky. Stimulační účinky přetrvávají celkem zhruba 60-90 minut. Tato dávka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kratomu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do 5 g zvyšuje chuť do práce, komunikativnost, pozornost a libido. Vedlejší účinky těchto nižších dávek jsou obecně minimální, avšak jsou popsány i případy úzkosti a vnitřního rozrušení.</a:t>
            </a:r>
            <a:r>
              <a:rPr lang="cs-CZ" b="0" i="0" baseline="3000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algn="just" fontAlgn="base"/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just" fontAlgn="base"/>
            <a:r>
              <a:rPr lang="cs-CZ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- Dle asijské legendy se říká, že otec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provdávající</a:t>
            </a:r>
            <a:r>
              <a:rPr lang="cs-CZ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svoji dceru, ji raději přislíbí uživateli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kratomu</a:t>
            </a:r>
            <a:r>
              <a:rPr lang="cs-CZ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, než kuřáku marihuany. Kuřák marihuany je totiž líný a celý den nic nedělá. Naopak uživatel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kratomu</a:t>
            </a:r>
            <a:r>
              <a:rPr lang="cs-CZ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je aktivní a pracuje celý den. -</a:t>
            </a:r>
            <a:endParaRPr lang="cs-CZ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algn="just" fontAlgn="base"/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just" fontAlgn="base"/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Pokud užijeme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vyšší dávku 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v rozmezí 5-15 gramů listů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kratomu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, začnou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převažovat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opioidní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účinky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U těchto dávek můžeme očekávat vysoký analgetický efekt, který potlačuje vnímání možné bolesti a také tyto dávky zmírňují abstinenční příznaky při závislosti na opiátech. Také často nastává euforie, která je však méně vyjádřena v porovnání s ostatními opiáty. Možným vedlejším účinkem při těchto dávkách je průjem.</a:t>
            </a:r>
          </a:p>
          <a:p>
            <a:pPr algn="just" fontAlgn="base"/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just" fontAlgn="base"/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Při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extrémních dávkách 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nad 15 g můžeme očekávat stupor, což je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stav neschopnosti pohybu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ztuhlosti a snížených reakcí na okolní podněty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Dále také se může projevit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zvýšené pocení, nevolnost, závratě a poruchy nálady</a:t>
            </a: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Tyto efekty často rychle odezní a jsou následovány </a:t>
            </a:r>
            <a:r>
              <a:rPr lang="cs-CZ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zvýšeným útlumem a stavem podobným spánku.</a:t>
            </a:r>
          </a:p>
        </p:txBody>
      </p:sp>
    </p:spTree>
    <p:extLst>
      <p:ext uri="{BB962C8B-B14F-4D97-AF65-F5344CB8AC3E}">
        <p14:creationId xmlns:p14="http://schemas.microsoft.com/office/powerpoint/2010/main" val="395584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7F3DD71-69FA-3077-2D50-AC56474D19DF}"/>
              </a:ext>
            </a:extLst>
          </p:cNvPr>
          <p:cNvSpPr txBox="1"/>
          <p:nvPr/>
        </p:nvSpPr>
        <p:spPr>
          <a:xfrm>
            <a:off x="415636" y="458089"/>
            <a:ext cx="111852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Mezi </a:t>
            </a:r>
            <a:r>
              <a:rPr lang="cs-CZ" b="1" dirty="0"/>
              <a:t>akutní vedlejší účinky </a:t>
            </a:r>
            <a:r>
              <a:rPr lang="cs-CZ" dirty="0" err="1"/>
              <a:t>kratomu</a:t>
            </a:r>
            <a:r>
              <a:rPr lang="cs-CZ" dirty="0"/>
              <a:t> patří úzkost, iritabilita a zvýšená agresivita. Při vyšších dávkách mohou převládnout nežádoucí účinky, které nalezneme i u opiátů – útlum, nevolnost, zácpa a svědění.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/>
              <a:t>Dlouhodobé užívání </a:t>
            </a:r>
            <a:r>
              <a:rPr lang="cs-CZ" dirty="0"/>
              <a:t>vyšších dávek </a:t>
            </a:r>
            <a:r>
              <a:rPr lang="cs-CZ" dirty="0" err="1"/>
              <a:t>kratomu</a:t>
            </a:r>
            <a:r>
              <a:rPr lang="cs-CZ" dirty="0"/>
              <a:t> potom může vést k </a:t>
            </a:r>
            <a:r>
              <a:rPr lang="cs-CZ" dirty="0" err="1"/>
              <a:t>hyperpigmentaci</a:t>
            </a:r>
            <a:r>
              <a:rPr lang="cs-CZ" dirty="0"/>
              <a:t> tváří, třesu, hubnutí, nechutenství, a dokonce i psychóze. </a:t>
            </a:r>
          </a:p>
          <a:p>
            <a:r>
              <a:rPr lang="cs-CZ" dirty="0"/>
              <a:t> 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Jako velmi </a:t>
            </a:r>
            <a:r>
              <a:rPr lang="cs-CZ" b="1" dirty="0"/>
              <a:t>alarmující je fakt</a:t>
            </a:r>
            <a:r>
              <a:rPr lang="cs-CZ" dirty="0"/>
              <a:t>, že užívání </a:t>
            </a:r>
            <a:r>
              <a:rPr lang="cs-CZ" dirty="0" err="1"/>
              <a:t>kratomu</a:t>
            </a:r>
            <a:r>
              <a:rPr lang="cs-CZ" dirty="0"/>
              <a:t> je také dokonce spojováno s několika úmrtími! Nicméně je nutné zmínit, že ve většině případů šlo o kombinaci s ostatními stimulanty nebo drogami.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C8D1356-C0B1-2AB3-CB77-68FCF272A916}"/>
              </a:ext>
            </a:extLst>
          </p:cNvPr>
          <p:cNvSpPr txBox="1"/>
          <p:nvPr/>
        </p:nvSpPr>
        <p:spPr>
          <a:xfrm>
            <a:off x="5591666" y="3888480"/>
            <a:ext cx="5428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u="sng" dirty="0"/>
              <a:t>V České republice není prodej ani užívání </a:t>
            </a:r>
            <a:r>
              <a:rPr lang="cs-CZ" sz="2400" b="1" u="sng" dirty="0" err="1"/>
              <a:t>kratomu</a:t>
            </a:r>
            <a:r>
              <a:rPr lang="cs-CZ" sz="2400" b="1" u="sng" dirty="0"/>
              <a:t> zatím zakázáno</a:t>
            </a:r>
            <a:r>
              <a:rPr lang="cs-CZ" sz="2400" b="1" dirty="0"/>
              <a:t>, nicméně dle současné legislativy není </a:t>
            </a:r>
            <a:r>
              <a:rPr lang="cs-CZ" sz="2400" b="1" dirty="0" err="1"/>
              <a:t>kratom</a:t>
            </a:r>
            <a:r>
              <a:rPr lang="cs-CZ" sz="2400" b="1" dirty="0"/>
              <a:t> schválen ani jako doplněk stravy. </a:t>
            </a:r>
            <a:r>
              <a:rPr lang="cs-CZ" sz="2400" b="1" dirty="0" err="1"/>
              <a:t>Kratom</a:t>
            </a:r>
            <a:r>
              <a:rPr lang="cs-CZ" sz="2400" b="1" dirty="0"/>
              <a:t> si tedy můžete koupit, ale teoreticky by neměl být konzumován – jedná se o tzv. „sběratelský předmět“.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270F5E6-F527-D09B-AB40-DA280A7C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3" y="3902106"/>
            <a:ext cx="4711831" cy="26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C740E51-E163-1894-CF90-7D3ACDB2617E}"/>
              </a:ext>
            </a:extLst>
          </p:cNvPr>
          <p:cNvSpPr txBox="1"/>
          <p:nvPr/>
        </p:nvSpPr>
        <p:spPr>
          <a:xfrm>
            <a:off x="632690" y="467325"/>
            <a:ext cx="1092661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Mezi jeho </a:t>
            </a:r>
            <a:r>
              <a:rPr lang="cs-CZ" b="1" dirty="0"/>
              <a:t>největší rizika </a:t>
            </a:r>
            <a:r>
              <a:rPr lang="cs-CZ" dirty="0"/>
              <a:t>patří vznik závislosti a potenciální toxicita. Dále je také velkým problémem nedostatečná kontrola kvality, kdy některé produkty mohou být kontaminovány jinými a potenciálně i toxickými látkami, a také absence standardizace – tzn. v podstatě nevíte, jak moc potentní </a:t>
            </a:r>
            <a:r>
              <a:rPr lang="cs-CZ" dirty="0" err="1"/>
              <a:t>kratom</a:t>
            </a:r>
            <a:r>
              <a:rPr lang="cs-CZ" dirty="0"/>
              <a:t> kupujete a jaké množství účinných látek reálně produkt obsahuje. Nejsou také dostatečně prozkoumány možné interakce </a:t>
            </a:r>
            <a:r>
              <a:rPr lang="cs-CZ" dirty="0" err="1"/>
              <a:t>kratomu</a:t>
            </a:r>
            <a:r>
              <a:rPr lang="cs-CZ" dirty="0"/>
              <a:t> a jiných léčiv, bylin nebo drog.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 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I když je tedy </a:t>
            </a:r>
            <a:r>
              <a:rPr lang="cs-CZ" dirty="0" err="1"/>
              <a:t>kratom</a:t>
            </a:r>
            <a:r>
              <a:rPr lang="cs-CZ" dirty="0"/>
              <a:t> opravdu </a:t>
            </a:r>
            <a:r>
              <a:rPr lang="cs-CZ" b="1" dirty="0"/>
              <a:t>zajímavá rostlina s možnými benefity</a:t>
            </a:r>
            <a:r>
              <a:rPr lang="cs-CZ" dirty="0"/>
              <a:t>, které bychom v budoucnu mohli začít využívat rutinně i v medicíně, měli bychom stále být velmi opatrní. Existuje totiž spoustu neznámých a potenciálních rizik, které nejsou do této doby dostatečně prozkoumány. Jako velký problém také vnímáme nekritickou propagaci </a:t>
            </a:r>
            <a:r>
              <a:rPr lang="cs-CZ" dirty="0" err="1"/>
              <a:t>kratomu</a:t>
            </a:r>
            <a:r>
              <a:rPr lang="cs-CZ" dirty="0"/>
              <a:t> na sociálních sítích, kde </a:t>
            </a:r>
            <a:r>
              <a:rPr lang="cs-CZ" dirty="0" smtClean="0"/>
              <a:t>obvykle </a:t>
            </a:r>
            <a:r>
              <a:rPr lang="cs-CZ" dirty="0"/>
              <a:t>nejsou dostatečně zmíněna možná rizika, které plynou z pravidelného užívání tohoto produktu.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160BF972-691B-88ED-B04D-F44A1F8AD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36" y="2368405"/>
            <a:ext cx="4399042" cy="19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64E10CF-A31D-A2B8-0FBC-8CF77839C182}"/>
              </a:ext>
            </a:extLst>
          </p:cNvPr>
          <p:cNvSpPr txBox="1"/>
          <p:nvPr/>
        </p:nvSpPr>
        <p:spPr>
          <a:xfrm>
            <a:off x="646545" y="688493"/>
            <a:ext cx="10557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Stát začíná připravovat regulaci prodeje </a:t>
            </a:r>
            <a:r>
              <a:rPr lang="cs-CZ" dirty="0" err="1"/>
              <a:t>kratomu</a:t>
            </a:r>
            <a:r>
              <a:rPr lang="cs-CZ" dirty="0"/>
              <a:t>. Je to látka, kterou si v poslední době velice oblíbili mnozí mladiství i některé děti. Populární je mezi vysokoškoláky, středoškoláky a stále častěji proniká i do aktovek v základních školách. Je to také látka, která může vyvolat závislost na opiátech. Dostupná je bez omezení všude – ve večerkách, v automatech, na internetu… </a:t>
            </a:r>
            <a:r>
              <a:rPr lang="cs-CZ" b="1" dirty="0"/>
              <a:t>Popularitou a možnou regulací </a:t>
            </a:r>
            <a:r>
              <a:rPr lang="cs-CZ" b="1" dirty="0" err="1"/>
              <a:t>kratomu</a:t>
            </a:r>
            <a:r>
              <a:rPr lang="cs-CZ" b="1" dirty="0"/>
              <a:t> se zabýval Jaroslav Hroch ve 168 hodinách.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3A7A8745-3705-AEE0-3361-90704EA7955B}"/>
              </a:ext>
            </a:extLst>
          </p:cNvPr>
          <p:cNvSpPr txBox="1"/>
          <p:nvPr/>
        </p:nvSpPr>
        <p:spPr>
          <a:xfrm>
            <a:off x="4223071" y="248497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https://ct24.ceskatelevize.cz/domaci/3535215-mladistvych-zavislych-na-kratomu-pribyva-utraceji-tisice-konci-v-nemocnici-je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7479D74-F60F-C2E2-69F8-A8AC7296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8" y="3583554"/>
            <a:ext cx="2858808" cy="28588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453B6A5-5795-CB63-1BF5-085850048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071" y="4230253"/>
            <a:ext cx="3932638" cy="22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9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2E5C4D0-A105-B6E4-878E-D190D3F42D23}"/>
              </a:ext>
            </a:extLst>
          </p:cNvPr>
          <p:cNvSpPr txBox="1"/>
          <p:nvPr/>
        </p:nvSpPr>
        <p:spPr>
          <a:xfrm>
            <a:off x="997526" y="4641503"/>
            <a:ext cx="814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https://www.institutmodernivyzivy.cz/kratom/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6F4CE36-BB84-3D56-338E-E107B9234726}"/>
              </a:ext>
            </a:extLst>
          </p:cNvPr>
          <p:cNvSpPr txBox="1"/>
          <p:nvPr/>
        </p:nvSpPr>
        <p:spPr>
          <a:xfrm>
            <a:off x="997525" y="5010835"/>
            <a:ext cx="8331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https://zpravy.aktualne.cz/domaci/kratom-si-v-muze-koupit-kazdy-skolak/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80CC995-D869-88DE-F24D-3FB97D5F1985}"/>
              </a:ext>
            </a:extLst>
          </p:cNvPr>
          <p:cNvSpPr txBox="1"/>
          <p:nvPr/>
        </p:nvSpPr>
        <p:spPr>
          <a:xfrm>
            <a:off x="997523" y="5380167"/>
            <a:ext cx="10409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https://ct24.ceskatelevize.cz/domaci/3535215-mladistvych-zavislych-na-kratomu-pribyva-utraceji-tisice-konci-v-nemocnici-je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F193174-83FB-1975-C0BE-D82C3F9D3D17}"/>
              </a:ext>
            </a:extLst>
          </p:cNvPr>
          <p:cNvSpPr txBox="1"/>
          <p:nvPr/>
        </p:nvSpPr>
        <p:spPr>
          <a:xfrm>
            <a:off x="997527" y="408266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Použité zdroje: </a:t>
            </a:r>
          </a:p>
        </p:txBody>
      </p:sp>
    </p:spTree>
    <p:extLst>
      <p:ext uri="{BB962C8B-B14F-4D97-AF65-F5344CB8AC3E}">
        <p14:creationId xmlns:p14="http://schemas.microsoft.com/office/powerpoint/2010/main" val="16404989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597</Words>
  <Application>Microsoft Office PowerPoint</Application>
  <PresentationFormat>Vlastní</PresentationFormat>
  <Paragraphs>45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Šitinová Martina, Bc.</dc:creator>
  <cp:lastModifiedBy>Šitinová Martina, Bc.</cp:lastModifiedBy>
  <cp:revision>9</cp:revision>
  <dcterms:created xsi:type="dcterms:W3CDTF">2022-05-09T16:59:36Z</dcterms:created>
  <dcterms:modified xsi:type="dcterms:W3CDTF">2022-11-22T11:58:36Z</dcterms:modified>
</cp:coreProperties>
</file>